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6" r:id="rId15"/>
    <p:sldId id="269" r:id="rId16"/>
    <p:sldId id="270" r:id="rId17"/>
    <p:sldId id="271" r:id="rId18"/>
    <p:sldId id="272" r:id="rId19"/>
    <p:sldId id="273" r:id="rId20"/>
    <p:sldId id="274" r:id="rId21"/>
    <p:sldId id="287" r:id="rId22"/>
    <p:sldId id="275" r:id="rId23"/>
    <p:sldId id="277" r:id="rId24"/>
    <p:sldId id="278" r:id="rId25"/>
    <p:sldId id="279" r:id="rId26"/>
    <p:sldId id="280" r:id="rId27"/>
    <p:sldId id="281" r:id="rId28"/>
    <p:sldId id="288" r:id="rId29"/>
    <p:sldId id="283" r:id="rId30"/>
    <p:sldId id="284" r:id="rId31"/>
    <p:sldId id="285" r:id="rId32"/>
    <p:sldId id="28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1" d="100"/>
          <a:sy n="101" d="100"/>
        </p:scale>
        <p:origin x="138" y="3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2594374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981979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754722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214848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5887678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11913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2534358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82769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3824050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4177920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1EBA9F-D626-4179-BB58-1D57B597CDBD}" type="datetimeFigureOut">
              <a:rPr lang="en-GB" smtClean="0"/>
              <a:t>19/03/2017 Sunday</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C3025CD-95C0-4D68-862A-0D873835A68D}" type="slidenum">
              <a:rPr lang="en-GB" smtClean="0"/>
              <a:t>‹#›</a:t>
            </a:fld>
            <a:endParaRPr lang="en-GB"/>
          </a:p>
        </p:txBody>
      </p:sp>
    </p:spTree>
    <p:extLst>
      <p:ext uri="{BB962C8B-B14F-4D97-AF65-F5344CB8AC3E}">
        <p14:creationId xmlns:p14="http://schemas.microsoft.com/office/powerpoint/2010/main" val="18477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1EBA9F-D626-4179-BB58-1D57B597CDBD}" type="datetimeFigureOut">
              <a:rPr lang="en-GB" smtClean="0"/>
              <a:t>19/03/2017 Sunday</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3025CD-95C0-4D68-862A-0D873835A68D}" type="slidenum">
              <a:rPr lang="en-GB" smtClean="0"/>
              <a:t>‹#›</a:t>
            </a:fld>
            <a:endParaRPr lang="en-GB"/>
          </a:p>
        </p:txBody>
      </p:sp>
    </p:spTree>
    <p:extLst>
      <p:ext uri="{BB962C8B-B14F-4D97-AF65-F5344CB8AC3E}">
        <p14:creationId xmlns:p14="http://schemas.microsoft.com/office/powerpoint/2010/main" val="4155365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83733" y="455612"/>
            <a:ext cx="10075334" cy="858838"/>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fontScale="9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83733" y="1314450"/>
            <a:ext cx="10075334" cy="540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Tree>
    <p:extLst>
      <p:ext uri="{BB962C8B-B14F-4D97-AF65-F5344CB8AC3E}">
        <p14:creationId xmlns:p14="http://schemas.microsoft.com/office/powerpoint/2010/main" val="3408960124"/>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799" y="455612"/>
            <a:ext cx="10092267"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799" y="1031612"/>
            <a:ext cx="10092267"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799" y="1427612"/>
            <a:ext cx="10092267" cy="2554545"/>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Questioned by Arius in 4</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century</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 answered in 2</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nd</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sermon</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own answers</a:t>
            </a:r>
          </a:p>
          <a:p>
            <a:pPr marL="1533525" lvl="2" indent="-533400">
              <a:buFont typeface="Wingdings" panose="05000000000000000000" pitchFamily="2" charset="2"/>
              <a:buChar char="Ø"/>
            </a:pP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Paul’s testimony</a:t>
            </a:r>
          </a:p>
        </p:txBody>
      </p:sp>
    </p:spTree>
    <p:extLst>
      <p:ext uri="{BB962C8B-B14F-4D97-AF65-F5344CB8AC3E}">
        <p14:creationId xmlns:p14="http://schemas.microsoft.com/office/powerpoint/2010/main" val="2313126761"/>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1399" y="455612"/>
            <a:ext cx="10092267"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1399" y="1031612"/>
            <a:ext cx="10092267"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1399" y="1427612"/>
            <a:ext cx="10092267" cy="292387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Questioned by Arius in 4</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century</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 answered in 2</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nd</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sermon</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own answers</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Paul’s testimony</a:t>
            </a:r>
          </a:p>
          <a:p>
            <a:pPr marL="1533525" lvl="2"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Answers from Hebrews</a:t>
            </a:r>
            <a:endPar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3349407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58333" y="455612"/>
            <a:ext cx="10075334"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58333" y="1031612"/>
            <a:ext cx="10075334"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58333" y="1427612"/>
            <a:ext cx="10075334" cy="1384995"/>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4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a:t>
            </a:r>
            <a:r>
              <a:rPr lang="en-GB" sz="2800" b="1" dirty="0" smtClean="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became </a:t>
            </a: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fully human</a:t>
            </a:r>
            <a:endPar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60852078"/>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117599" y="455612"/>
            <a:ext cx="99991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117599" y="1031612"/>
            <a:ext cx="99991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117599" y="1427612"/>
            <a:ext cx="9999133" cy="1815882"/>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4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was fully </a:t>
            </a:r>
            <a:r>
              <a:rPr lang="en-GB" sz="2800" b="1" dirty="0" smtClean="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human</a:t>
            </a:r>
          </a:p>
          <a:p>
            <a:pPr marL="1533525" lvl="2"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More attacks – Docetism</a:t>
            </a: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996405206"/>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9867" y="455612"/>
            <a:ext cx="101007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9867" y="1031612"/>
            <a:ext cx="101007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9867" y="1427612"/>
            <a:ext cx="10100733" cy="2246769"/>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4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was fully </a:t>
            </a:r>
            <a:r>
              <a:rPr lang="en-GB" sz="2800" b="1" dirty="0" smtClean="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human</a:t>
            </a:r>
          </a:p>
          <a:p>
            <a:pPr marL="1533525" lvl="2"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More attacks – Docetism</a:t>
            </a:r>
            <a:endPar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1000125" lvl="2"/>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Modern mysticism</a:t>
            </a:r>
          </a:p>
        </p:txBody>
      </p:sp>
    </p:spTree>
    <p:extLst>
      <p:ext uri="{BB962C8B-B14F-4D97-AF65-F5344CB8AC3E}">
        <p14:creationId xmlns:p14="http://schemas.microsoft.com/office/powerpoint/2010/main" val="1993317540"/>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999067" y="455612"/>
            <a:ext cx="10092266"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999067" y="1031612"/>
            <a:ext cx="10092266"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999067" y="1427612"/>
            <a:ext cx="10092266" cy="1015663"/>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 </a:t>
            </a:r>
            <a:endPar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5131978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9867" y="455612"/>
            <a:ext cx="101261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9867" y="1031612"/>
            <a:ext cx="101261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9867" y="1427612"/>
            <a:ext cx="10126133" cy="1446550"/>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endPar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0901814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1399" y="455612"/>
            <a:ext cx="101007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1399" y="1031612"/>
            <a:ext cx="101007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1399" y="1427612"/>
            <a:ext cx="10100733" cy="187743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p>
          <a:p>
            <a:pPr marL="1531938" lvl="2" indent="-533400">
              <a:buFont typeface="Wingdings" panose="05000000000000000000" pitchFamily="2" charset="2"/>
              <a:buChar char="v"/>
            </a:pPr>
            <a:r>
              <a:rPr lang="en-GB" sz="24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in Cana (2:11) </a:t>
            </a:r>
            <a:endParaRPr lang="en-GB" sz="2400" b="1" dirty="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899768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100667" y="455612"/>
            <a:ext cx="99991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100667" y="1031612"/>
            <a:ext cx="99991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100667" y="1427612"/>
            <a:ext cx="9999133" cy="2185214"/>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p>
          <a:p>
            <a:pPr marL="1531938" lvl="2" indent="-533400">
              <a:buFont typeface="Wingdings" panose="05000000000000000000" pitchFamily="2" charset="2"/>
              <a:buChar char="v"/>
            </a:pPr>
            <a:r>
              <a:rPr lang="en-GB" sz="20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in Cana (2:11)</a:t>
            </a:r>
          </a:p>
          <a:p>
            <a:pPr marL="1531938" lvl="2" indent="-533400">
              <a:buFont typeface="Wingdings" panose="05000000000000000000" pitchFamily="2" charset="2"/>
              <a:buChar char="v"/>
            </a:pPr>
            <a:r>
              <a:rPr lang="en-GB" sz="24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in Bethany (11:4) </a:t>
            </a:r>
            <a:endParaRPr lang="en-GB" sz="2400" b="1" dirty="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9252975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1399" y="455612"/>
            <a:ext cx="101007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1399" y="1031612"/>
            <a:ext cx="101007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1399" y="1427612"/>
            <a:ext cx="10100733" cy="2431435"/>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p>
          <a:p>
            <a:pPr marL="1531938" lvl="2" indent="-533400">
              <a:buFont typeface="Wingdings" panose="05000000000000000000" pitchFamily="2" charset="2"/>
              <a:buChar char="v"/>
            </a:pPr>
            <a:r>
              <a:rPr lang="en-GB" sz="20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in Cana (2:11)</a:t>
            </a:r>
          </a:p>
          <a:p>
            <a:pPr marL="1531938" lvl="2" indent="-533400">
              <a:buFont typeface="Wingdings" panose="05000000000000000000" pitchFamily="2" charset="2"/>
              <a:buChar char="v"/>
            </a:pPr>
            <a:r>
              <a:rPr lang="en-GB" sz="20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in Bethany (11:4)</a:t>
            </a:r>
          </a:p>
          <a:p>
            <a:pPr marL="1531938" lvl="2" indent="-533400">
              <a:buFont typeface="Wingdings" panose="05000000000000000000" pitchFamily="2" charset="2"/>
              <a:buChar char="v"/>
            </a:pPr>
            <a:r>
              <a:rPr lang="en-GB" sz="2400" b="1" dirty="0" smtClean="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Glory revealed at Calvary (13:31) </a:t>
            </a:r>
            <a:endParaRPr lang="en-GB" sz="2400" b="1" dirty="0">
              <a:ln>
                <a:solidFill>
                  <a:schemeClr val="bg1"/>
                </a:solidFill>
              </a:ln>
              <a:solidFill>
                <a:schemeClr val="accent6">
                  <a:lumMod val="75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550091224"/>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109133" y="455612"/>
            <a:ext cx="100584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109133" y="1031612"/>
            <a:ext cx="100584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109133" y="1427612"/>
            <a:ext cx="10058400" cy="523220"/>
          </a:xfrm>
          <a:prstGeom prst="rect">
            <a:avLst/>
          </a:prstGeom>
          <a:solidFill>
            <a:schemeClr val="accent4">
              <a:lumMod val="20000"/>
              <a:lumOff val="80000"/>
            </a:schemeClr>
          </a:solidFill>
        </p:spPr>
        <p:txBody>
          <a:bodyPr wrap="square" rtlCol="0">
            <a:spAutoFit/>
          </a:bodyPr>
          <a:lstStyle/>
          <a:p>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How/why can people abandon their faith?</a:t>
            </a:r>
          </a:p>
        </p:txBody>
      </p:sp>
    </p:spTree>
    <p:extLst>
      <p:ext uri="{BB962C8B-B14F-4D97-AF65-F5344CB8AC3E}">
        <p14:creationId xmlns:p14="http://schemas.microsoft.com/office/powerpoint/2010/main" val="210205798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584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584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58400" cy="187743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glory was unique </a:t>
            </a:r>
          </a:p>
        </p:txBody>
      </p:sp>
    </p:spTree>
    <p:extLst>
      <p:ext uri="{BB962C8B-B14F-4D97-AF65-F5344CB8AC3E}">
        <p14:creationId xmlns:p14="http://schemas.microsoft.com/office/powerpoint/2010/main" val="137970078"/>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584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584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58400" cy="2308324"/>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His glory was witnessed by apostles</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glory was unique </a:t>
            </a:r>
          </a:p>
          <a:p>
            <a:pPr marL="1531938" lvl="2" indent="-533400">
              <a:buFont typeface="Wingdings" panose="05000000000000000000" pitchFamily="2" charset="2"/>
              <a:buChar char="Ø"/>
            </a:pPr>
            <a:r>
              <a:rPr lang="en-GB" sz="2800" b="1" dirty="0" smtClean="0">
                <a:ln>
                  <a:solidFill>
                    <a:schemeClr val="bg1"/>
                  </a:solidFill>
                </a:ln>
                <a:solidFill>
                  <a:srgbClr val="7030A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Shown by one full of grace and truth</a:t>
            </a:r>
          </a:p>
        </p:txBody>
      </p:sp>
    </p:spTree>
    <p:extLst>
      <p:ext uri="{BB962C8B-B14F-4D97-AF65-F5344CB8AC3E}">
        <p14:creationId xmlns:p14="http://schemas.microsoft.com/office/powerpoint/2010/main" val="259917448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83733" y="455612"/>
            <a:ext cx="10075334"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83733" y="1031612"/>
            <a:ext cx="10075334"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83733" y="1427612"/>
            <a:ext cx="10075334" cy="1446550"/>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p:txBody>
      </p:sp>
    </p:spTree>
    <p:extLst>
      <p:ext uri="{BB962C8B-B14F-4D97-AF65-F5344CB8AC3E}">
        <p14:creationId xmlns:p14="http://schemas.microsoft.com/office/powerpoint/2010/main" val="1207519724"/>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1399" y="455612"/>
            <a:ext cx="100753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1399" y="1031612"/>
            <a:ext cx="100753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1399" y="1427612"/>
            <a:ext cx="10075333" cy="1938992"/>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 greater than prophets (v.15)</a:t>
            </a:r>
          </a:p>
        </p:txBody>
      </p:sp>
    </p:spTree>
    <p:extLst>
      <p:ext uri="{BB962C8B-B14F-4D97-AF65-F5344CB8AC3E}">
        <p14:creationId xmlns:p14="http://schemas.microsoft.com/office/powerpoint/2010/main" val="1354262863"/>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1400" y="455612"/>
            <a:ext cx="101346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1400" y="1031612"/>
            <a:ext cx="101346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1400" y="1427612"/>
            <a:ext cx="10134600" cy="2308324"/>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1074738" lvl="1" indent="-533400">
              <a:buFont typeface="Wingdings" panose="05000000000000000000" pitchFamily="2" charset="2"/>
              <a:buChar char="Ø"/>
            </a:pPr>
            <a:r>
              <a:rPr lang="en-GB" sz="24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 greater than prophets (v.15)</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grants grace to all who believe (v.16)</a:t>
            </a:r>
          </a:p>
        </p:txBody>
      </p:sp>
    </p:spTree>
    <p:extLst>
      <p:ext uri="{BB962C8B-B14F-4D97-AF65-F5344CB8AC3E}">
        <p14:creationId xmlns:p14="http://schemas.microsoft.com/office/powerpoint/2010/main" val="677468148"/>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24467" y="455612"/>
            <a:ext cx="10143066"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24467" y="1031612"/>
            <a:ext cx="10143066"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24467" y="1427612"/>
            <a:ext cx="10143066" cy="2677656"/>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1074738" lvl="1" indent="-533400">
              <a:buFont typeface="Wingdings" panose="05000000000000000000" pitchFamily="2" charset="2"/>
              <a:buChar char="Ø"/>
            </a:pPr>
            <a:r>
              <a:rPr lang="en-GB" sz="24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 greater than prophets (v.15)</a:t>
            </a:r>
          </a:p>
          <a:p>
            <a:pPr marL="1074738" lvl="1" indent="-533400">
              <a:buFont typeface="Wingdings" panose="05000000000000000000" pitchFamily="2" charset="2"/>
              <a:buChar char="Ø"/>
            </a:pPr>
            <a:r>
              <a:rPr lang="en-GB" sz="24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grants grace to all who believe (v.16)</a:t>
            </a:r>
          </a:p>
          <a:p>
            <a:pPr marL="1074738" lvl="1" indent="-533400">
              <a:buFont typeface="Wingdings" panose="05000000000000000000" pitchFamily="2" charset="2"/>
              <a:buChar char="Ø"/>
            </a:pPr>
            <a:r>
              <a:rPr lang="en-GB" sz="28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surpasses Moses (v.17)</a:t>
            </a:r>
          </a:p>
        </p:txBody>
      </p:sp>
    </p:spTree>
    <p:extLst>
      <p:ext uri="{BB962C8B-B14F-4D97-AF65-F5344CB8AC3E}">
        <p14:creationId xmlns:p14="http://schemas.microsoft.com/office/powerpoint/2010/main" val="2126107593"/>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1938992"/>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p:txBody>
      </p:sp>
    </p:spTree>
    <p:extLst>
      <p:ext uri="{BB962C8B-B14F-4D97-AF65-F5344CB8AC3E}">
        <p14:creationId xmlns:p14="http://schemas.microsoft.com/office/powerpoint/2010/main" val="517498261"/>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384720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pPr marL="896938" indent="-355600">
              <a:buClr>
                <a:srgbClr val="C00000"/>
              </a:buClr>
              <a:buFont typeface="Wingdings" panose="05000000000000000000" pitchFamily="2" charset="2"/>
              <a:buChar char="Ø"/>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Translation </a:t>
            </a: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problem</a:t>
            </a:r>
          </a:p>
          <a:p>
            <a:pPr marL="1168400" indent="-627063">
              <a:buClr>
                <a:srgbClr val="C00000"/>
              </a:buClr>
            </a:pPr>
            <a:r>
              <a:rPr lang="en-GB" sz="32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800" b="1" i="1" dirty="0" smtClean="0">
                <a:ln>
                  <a:solidFill>
                    <a:schemeClr val="bg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No-one has seen God at any time. The only begotten Son, who is in the bosom of the Father, he has declared him </a:t>
            </a:r>
            <a:r>
              <a:rPr lang="en-GB" sz="2800" b="1" dirty="0" smtClean="0">
                <a:ln>
                  <a:solidFill>
                    <a:schemeClr val="bg1"/>
                  </a:solidFill>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(v.18 NKJV).</a:t>
            </a:r>
            <a:endParaRPr lang="en-GB" sz="2800" b="1" dirty="0" smtClean="0">
              <a:ln>
                <a:solidFill>
                  <a:schemeClr val="bg1"/>
                </a:solidFill>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75605226"/>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4154984"/>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pPr marL="896938" indent="-355600">
              <a:buClr>
                <a:srgbClr val="C00000"/>
              </a:buClr>
              <a:buFont typeface="Wingdings" panose="05000000000000000000" pitchFamily="2" charset="2"/>
              <a:buChar char="Ø"/>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Translation </a:t>
            </a: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problem</a:t>
            </a:r>
          </a:p>
          <a:p>
            <a:pPr marL="1168400" indent="-627063">
              <a:buClr>
                <a:srgbClr val="C00000"/>
              </a:buClr>
            </a:pPr>
            <a:r>
              <a:rPr lang="en-GB" sz="32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800" b="1" i="1" dirty="0" smtClean="0">
                <a:ln>
                  <a:solidFill>
                    <a:schemeClr val="bg1"/>
                  </a:solidFill>
                </a:ln>
                <a:solidFill>
                  <a:srgbClr val="FF0000"/>
                </a:solidFill>
                <a:effectLst>
                  <a:glow rad="63500">
                    <a:srgbClr val="FFFF00"/>
                  </a:glow>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No-one has ever seen God; the only God, [the only one who is God] who is at the Father’s side, [in the bosom of the Father] he has made him known </a:t>
            </a:r>
            <a:r>
              <a:rPr lang="en-GB" sz="2800" b="1" dirty="0" smtClean="0">
                <a:ln>
                  <a:solidFill>
                    <a:schemeClr val="bg1"/>
                  </a:solidFill>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(v.18 ESV).</a:t>
            </a:r>
            <a:endParaRPr lang="en-GB" sz="2800" b="1" dirty="0" smtClean="0">
              <a:ln>
                <a:solidFill>
                  <a:schemeClr val="bg1"/>
                </a:solidFill>
              </a:ln>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73000882"/>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292387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endPar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buClr>
                <a:srgbClr val="C00000"/>
              </a:buClr>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Conclusions:</a:t>
            </a:r>
            <a:endPar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692658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83733" y="455612"/>
            <a:ext cx="100076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83733" y="1031612"/>
            <a:ext cx="100076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83733" y="1427612"/>
            <a:ext cx="10007600" cy="3970318"/>
          </a:xfrm>
          <a:prstGeom prst="rect">
            <a:avLst/>
          </a:prstGeom>
          <a:solidFill>
            <a:schemeClr val="accent4">
              <a:lumMod val="20000"/>
              <a:lumOff val="80000"/>
            </a:schemeClr>
          </a:solidFill>
        </p:spPr>
        <p:txBody>
          <a:bodyPr wrap="square" rtlCol="0">
            <a:spAutoFit/>
          </a:bodyPr>
          <a:lstStyle/>
          <a:p>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How/why can people abandon their faith?</a:t>
            </a:r>
          </a:p>
          <a:p>
            <a:endPar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GB" sz="2800" b="1" dirty="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 is as damning to believe in the wrong Jesus as to believe in no Jesus. To believe in the wrong Jesus is as damning as to believe you’re saved by a rock, some animistic religion. You can’t be saved by believing the wrong thing about Christ. You must believe in His deity and humanity. And that’s why John is so </a:t>
            </a:r>
            <a:r>
              <a:rPr lang="en-GB" sz="2800" b="1" dirty="0" smtClean="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compelling </a:t>
            </a:r>
            <a:r>
              <a:rPr lang="en-GB" sz="2800" b="1" dirty="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at this point.” (John McArthur)</a:t>
            </a:r>
            <a:endPar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0237816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3416320"/>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endPar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buClr>
                <a:srgbClr val="C00000"/>
              </a:buClr>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Conclusions:</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believe in Jesus because…</a:t>
            </a:r>
          </a:p>
        </p:txBody>
      </p:sp>
    </p:spTree>
    <p:extLst>
      <p:ext uri="{BB962C8B-B14F-4D97-AF65-F5344CB8AC3E}">
        <p14:creationId xmlns:p14="http://schemas.microsoft.com/office/powerpoint/2010/main" val="374503934"/>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3908762"/>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endPar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buClr>
                <a:srgbClr val="C00000"/>
              </a:buClr>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Conclusions:</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believe in Jesus because…</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share our faith because…</a:t>
            </a:r>
          </a:p>
        </p:txBody>
      </p:sp>
    </p:spTree>
    <p:extLst>
      <p:ext uri="{BB962C8B-B14F-4D97-AF65-F5344CB8AC3E}">
        <p14:creationId xmlns:p14="http://schemas.microsoft.com/office/powerpoint/2010/main" val="3707479731"/>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66800" y="455612"/>
            <a:ext cx="100838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66800" y="1031612"/>
            <a:ext cx="100838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66800" y="1427612"/>
            <a:ext cx="10083800" cy="489364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a:t>
            </a: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man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 lived among men</a:t>
            </a:r>
          </a:p>
          <a:p>
            <a:pPr marL="514350" indent="-514350">
              <a:buAutoNum type="arabicPeriod"/>
            </a:pPr>
            <a:r>
              <a:rPr lang="en-GB" sz="28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Grace surpasses Law</a:t>
            </a:r>
          </a:p>
          <a:p>
            <a:pPr marL="514350" indent="-514350">
              <a:buAutoNum type="arabicPeriod"/>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Incarnation: God’s ultimate revelation</a:t>
            </a:r>
          </a:p>
          <a:p>
            <a:endPar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a:buClr>
                <a:srgbClr val="C00000"/>
              </a:buClr>
            </a:pP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Conclusions:</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believe in Jesus because…</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share our faith because…</a:t>
            </a:r>
          </a:p>
          <a:p>
            <a:pPr marL="1439863" indent="-720725">
              <a:buClr>
                <a:srgbClr val="C00000"/>
              </a:buClr>
              <a:buFont typeface="Wingdings" panose="05000000000000000000" pitchFamily="2" charset="2"/>
              <a:buChar char="v"/>
            </a:pP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We should </a:t>
            </a:r>
            <a:r>
              <a:rPr lang="en-GB" sz="3200" b="1"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combat </a:t>
            </a:r>
            <a:r>
              <a:rPr lang="en-GB" sz="3200" b="1"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supposed </a:t>
            </a:r>
            <a:r>
              <a:rPr lang="en-GB" sz="3200" b="1" dirty="0" smtClean="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conflict between OT &amp; NT because…</a:t>
            </a:r>
          </a:p>
        </p:txBody>
      </p:sp>
    </p:spTree>
    <p:extLst>
      <p:ext uri="{BB962C8B-B14F-4D97-AF65-F5344CB8AC3E}">
        <p14:creationId xmlns:p14="http://schemas.microsoft.com/office/powerpoint/2010/main" val="2581612401"/>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49867" y="455612"/>
            <a:ext cx="101007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49867" y="1031612"/>
            <a:ext cx="101007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49867" y="1427612"/>
            <a:ext cx="10100733" cy="3539430"/>
          </a:xfrm>
          <a:prstGeom prst="rect">
            <a:avLst/>
          </a:prstGeom>
          <a:solidFill>
            <a:schemeClr val="accent4">
              <a:lumMod val="20000"/>
              <a:lumOff val="80000"/>
            </a:schemeClr>
          </a:solidFill>
        </p:spPr>
        <p:txBody>
          <a:bodyPr wrap="square" rtlCol="0">
            <a:spAutoFit/>
          </a:bodyPr>
          <a:lstStyle/>
          <a:p>
            <a:r>
              <a:rPr lang="en-GB" sz="2800" b="1" dirty="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“It is the most amazing miracle of the entire Bible – far more amazing than either the resurrection or even than the creation of the universe. The fact that the omnipotent, eternal Son of God could become man and join himself to a human nature forever…will remain for all eternity the most profound miracle and the most profound mystery of all the universe.”  </a:t>
            </a:r>
            <a:r>
              <a:rPr lang="en-GB" sz="2800" b="1" dirty="0" smtClean="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GB" sz="2800" b="1" dirty="0">
                <a:solidFill>
                  <a:schemeClr val="accent4">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Wayne Grudem)</a:t>
            </a:r>
            <a:endParaRPr lang="en-GB" sz="28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39122239"/>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134533" y="455612"/>
            <a:ext cx="10016067"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134533" y="1031612"/>
            <a:ext cx="10016067"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134533" y="1427612"/>
            <a:ext cx="10016067" cy="584775"/>
          </a:xfrm>
          <a:prstGeom prst="rect">
            <a:avLst/>
          </a:prstGeom>
          <a:solidFill>
            <a:schemeClr val="accent4">
              <a:lumMod val="20000"/>
              <a:lumOff val="80000"/>
            </a:schemeClr>
          </a:solidFill>
        </p:spPr>
        <p:txBody>
          <a:bodyPr wrap="square" rtlCol="0">
            <a:spAutoFit/>
          </a:bodyPr>
          <a:lstStyle/>
          <a:p>
            <a:r>
              <a:rPr lang="en-GB" sz="3200" b="1" dirty="0">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1.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p:txBody>
      </p:sp>
    </p:spTree>
    <p:extLst>
      <p:ext uri="{BB962C8B-B14F-4D97-AF65-F5344CB8AC3E}">
        <p14:creationId xmlns:p14="http://schemas.microsoft.com/office/powerpoint/2010/main" val="3587168639"/>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58333" y="455612"/>
            <a:ext cx="10033000"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58333" y="1031612"/>
            <a:ext cx="10033000"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58333" y="1427612"/>
            <a:ext cx="10033000" cy="1015663"/>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p:txBody>
      </p:sp>
    </p:spTree>
    <p:extLst>
      <p:ext uri="{BB962C8B-B14F-4D97-AF65-F5344CB8AC3E}">
        <p14:creationId xmlns:p14="http://schemas.microsoft.com/office/powerpoint/2010/main" val="414006665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117599" y="455612"/>
            <a:ext cx="9990667"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117599" y="1031612"/>
            <a:ext cx="9990667"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117599" y="1427612"/>
            <a:ext cx="9990667" cy="1446550"/>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533525" lvl="2" indent="-533400">
              <a:buFont typeface="Wingdings" panose="05000000000000000000" pitchFamily="2" charset="2"/>
              <a:buChar char="Ø"/>
            </a:pP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Questioned by Arius in 4</a:t>
            </a:r>
            <a:r>
              <a:rPr lang="en-GB" sz="28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century</a:t>
            </a:r>
          </a:p>
        </p:txBody>
      </p:sp>
    </p:spTree>
    <p:extLst>
      <p:ext uri="{BB962C8B-B14F-4D97-AF65-F5344CB8AC3E}">
        <p14:creationId xmlns:p14="http://schemas.microsoft.com/office/powerpoint/2010/main" val="903951961"/>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92199" y="455612"/>
            <a:ext cx="10100733"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92199" y="1031612"/>
            <a:ext cx="10100733"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92199" y="1427612"/>
            <a:ext cx="10100733" cy="1877437"/>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Questioned by Arius in 4</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century</a:t>
            </a:r>
          </a:p>
          <a:p>
            <a:pPr marL="1533525" lvl="2" indent="-533400">
              <a:buFont typeface="Wingdings" panose="05000000000000000000" pitchFamily="2" charset="2"/>
              <a:buChar char="Ø"/>
            </a:pP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 answered in 2</a:t>
            </a:r>
            <a:r>
              <a:rPr lang="en-GB" sz="28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nd</a:t>
            </a: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sermon</a:t>
            </a:r>
          </a:p>
        </p:txBody>
      </p:sp>
    </p:spTree>
    <p:extLst>
      <p:ext uri="{BB962C8B-B14F-4D97-AF65-F5344CB8AC3E}">
        <p14:creationId xmlns:p14="http://schemas.microsoft.com/office/powerpoint/2010/main" val="3346421828"/>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alphaModFix amt="50000"/>
            <a:extLst>
              <a:ext uri="{BEBA8EAE-BF5A-486C-A8C5-ECC9F3942E4B}">
                <a14:imgProps xmlns:a14="http://schemas.microsoft.com/office/drawing/2010/main">
                  <a14:imgLayer r:embed="rId3">
                    <a14:imgEffect>
                      <a14:brightnessContrast bright="23000" contrast="10000"/>
                    </a14:imgEffect>
                  </a14:imgLayer>
                </a14:imgProps>
              </a:ex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2" name="Title 1"/>
          <p:cNvSpPr>
            <a:spLocks noGrp="1"/>
          </p:cNvSpPr>
          <p:nvPr>
            <p:ph type="ctrTitle"/>
          </p:nvPr>
        </p:nvSpPr>
        <p:spPr>
          <a:xfrm>
            <a:off x="1058333" y="455612"/>
            <a:ext cx="10100734" cy="576000"/>
          </a:xfr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tileRect r="-100000" b="-100000"/>
          </a:gradFill>
        </p:spPr>
        <p:txBody>
          <a:bodyPr>
            <a:normAutofit/>
          </a:bodyPr>
          <a:lstStyle/>
          <a:p>
            <a:r>
              <a:rPr lang="en-GB" sz="3200" b="1" dirty="0">
                <a:ln>
                  <a:solidFill>
                    <a:schemeClr val="bg1"/>
                  </a:solidFill>
                </a:ln>
                <a:solidFill>
                  <a:srgbClr val="7030A0"/>
                </a:solidFill>
                <a:effectLst>
                  <a:glow rad="63500">
                    <a:schemeClr val="tx1"/>
                  </a:glow>
                  <a:outerShdw blurRad="38100" dist="38100" dir="2700000" algn="tl">
                    <a:srgbClr val="000000">
                      <a:alpha val="43137"/>
                    </a:srgbClr>
                  </a:outerShdw>
                </a:effectLst>
              </a:rPr>
              <a:t>The Word of God Incarnate</a:t>
            </a:r>
          </a:p>
        </p:txBody>
      </p:sp>
      <p:sp>
        <p:nvSpPr>
          <p:cNvPr id="3" name="Subtitle 2"/>
          <p:cNvSpPr>
            <a:spLocks noGrp="1"/>
          </p:cNvSpPr>
          <p:nvPr>
            <p:ph type="subTitle" idx="1"/>
          </p:nvPr>
        </p:nvSpPr>
        <p:spPr>
          <a:xfrm>
            <a:off x="1058333" y="1031612"/>
            <a:ext cx="10100734" cy="396000"/>
          </a:xfr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rect">
              <a:fillToRect l="100000" t="100000"/>
            </a:path>
          </a:gradFill>
        </p:spPr>
        <p:txBody>
          <a:bodyPr>
            <a:normAutofit lnSpcReduction="10000"/>
          </a:bodyPr>
          <a:lstStyle/>
          <a:p>
            <a:r>
              <a:rPr lang="en-GB" b="1" dirty="0">
                <a:ln>
                  <a:solidFill>
                    <a:schemeClr val="bg1"/>
                  </a:solidFill>
                </a:ln>
                <a:solidFill>
                  <a:srgbClr val="7030A0"/>
                </a:solidFill>
                <a:effectLst>
                  <a:glow rad="63500">
                    <a:schemeClr val="tx1"/>
                  </a:glow>
                  <a:outerShdw blurRad="38100" dist="38100" dir="2700000" algn="tl">
                    <a:srgbClr val="000000">
                      <a:alpha val="43137"/>
                    </a:srgbClr>
                  </a:outerShdw>
                </a:effectLst>
              </a:rPr>
              <a:t>John 1:14-18</a:t>
            </a:r>
          </a:p>
        </p:txBody>
      </p:sp>
      <p:sp>
        <p:nvSpPr>
          <p:cNvPr id="4" name="TextBox 3"/>
          <p:cNvSpPr txBox="1"/>
          <p:nvPr/>
        </p:nvSpPr>
        <p:spPr>
          <a:xfrm>
            <a:off x="1058333" y="1427612"/>
            <a:ext cx="10100734" cy="2246769"/>
          </a:xfrm>
          <a:prstGeom prst="rect">
            <a:avLst/>
          </a:prstGeom>
          <a:solidFill>
            <a:schemeClr val="accent4">
              <a:lumMod val="20000"/>
              <a:lumOff val="80000"/>
            </a:schemeClr>
          </a:solidFill>
        </p:spPr>
        <p:txBody>
          <a:bodyPr wrap="square" rtlCol="0">
            <a:spAutoFit/>
          </a:bodyPr>
          <a:lstStyle/>
          <a:p>
            <a:pPr marL="514350" indent="-514350">
              <a:buAutoNum type="arabicPeriod"/>
            </a:pP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a:t>
            </a:r>
            <a:r>
              <a:rPr lang="en-GB" sz="3200" b="1" dirty="0" smtClean="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Incarnation: </a:t>
            </a:r>
            <a:r>
              <a:rPr lang="en-GB" sz="3200" b="1" dirty="0">
                <a:ln>
                  <a:solidFill>
                    <a:schemeClr val="bg1"/>
                  </a:solidFill>
                </a:ln>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God became man</a:t>
            </a:r>
          </a:p>
          <a:p>
            <a:pPr marL="1076325" lvl="1" indent="-533400">
              <a:buFont typeface="Wingdings" panose="05000000000000000000" pitchFamily="2" charset="2"/>
              <a:buChar char="Ø"/>
            </a:pPr>
            <a:r>
              <a:rPr lang="en-GB" sz="2800" b="1" dirty="0">
                <a:ln>
                  <a:solidFill>
                    <a:schemeClr val="bg1"/>
                  </a:solidFill>
                </a:ln>
                <a:solidFill>
                  <a:srgbClr val="00B0F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is fully God</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Questioned by Arius in 4</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century</a:t>
            </a:r>
          </a:p>
          <a:p>
            <a:pPr marL="1533525" lvl="2" indent="-533400">
              <a:buFont typeface="Wingdings" panose="05000000000000000000" pitchFamily="2" charset="2"/>
              <a:buChar char="Ø"/>
            </a:pP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Questions answered in 2</a:t>
            </a:r>
            <a:r>
              <a:rPr lang="en-GB" sz="2400" b="1" baseline="30000"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nd</a:t>
            </a:r>
            <a:r>
              <a:rPr lang="en-GB" sz="24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sermon</a:t>
            </a:r>
          </a:p>
          <a:p>
            <a:pPr marL="1533525" lvl="2" indent="-533400">
              <a:buFont typeface="Wingdings" panose="05000000000000000000" pitchFamily="2" charset="2"/>
              <a:buChar char="Ø"/>
            </a:pPr>
            <a:r>
              <a:rPr lang="en-GB" sz="2800" b="1" dirty="0">
                <a:ln>
                  <a:solidFill>
                    <a:schemeClr val="bg1"/>
                  </a:solidFill>
                </a:ln>
                <a:solidFill>
                  <a:srgbClr val="C0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Jesus’ own answers</a:t>
            </a:r>
          </a:p>
        </p:txBody>
      </p:sp>
    </p:spTree>
    <p:extLst>
      <p:ext uri="{BB962C8B-B14F-4D97-AF65-F5344CB8AC3E}">
        <p14:creationId xmlns:p14="http://schemas.microsoft.com/office/powerpoint/2010/main" val="138268398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562</TotalTime>
  <Words>1113</Words>
  <Application>Microsoft Office PowerPoint</Application>
  <PresentationFormat>Widescreen</PresentationFormat>
  <Paragraphs>202</Paragraphs>
  <Slides>32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Calibri</vt:lpstr>
      <vt:lpstr>Calibri Light</vt:lpstr>
      <vt:lpstr>Tahoma</vt:lpstr>
      <vt:lpstr>Wingdings</vt:lpstr>
      <vt:lpstr>Office Theme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lpstr>The Word of God Incarnate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Word of God Incarnate</dc:title>
  <dc:creator>Colin Howells</dc:creator>
  <cp:lastModifiedBy>Colin Howells</cp:lastModifiedBy>
  <cp:revision>33</cp:revision>
  <dcterms:created xsi:type="dcterms:W3CDTF">2017-02-22T14:47:23Z</dcterms:created>
  <dcterms:modified xsi:type="dcterms:W3CDTF">2017-03-19T09:13:54Z</dcterms:modified>
</cp:coreProperties>
</file>